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12"/>
  </p:notesMasterIdLst>
  <p:sldIdLst>
    <p:sldId id="256" r:id="rId2"/>
    <p:sldId id="261" r:id="rId3"/>
    <p:sldId id="288" r:id="rId4"/>
    <p:sldId id="290" r:id="rId5"/>
    <p:sldId id="293" r:id="rId6"/>
    <p:sldId id="286" r:id="rId7"/>
    <p:sldId id="289" r:id="rId8"/>
    <p:sldId id="294" r:id="rId9"/>
    <p:sldId id="29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1FA14-8C2B-6944-ACC7-6B37621148FB}" v="184" dt="2018-08-09T19:09:56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ington, Deana D" userId="510c7cd8-f664-49dd-bb98-8223b9263def" providerId="ADAL" clId="{A8A1FA14-8C2B-6944-ACC7-6B37621148FB}"/>
    <pc:docChg chg="modSld">
      <pc:chgData name="Pennington, Deana D" userId="510c7cd8-f664-49dd-bb98-8223b9263def" providerId="ADAL" clId="{A8A1FA14-8C2B-6944-ACC7-6B37621148FB}" dt="2018-08-09T19:09:56.878" v="183" actId="20577"/>
      <pc:docMkLst>
        <pc:docMk/>
      </pc:docMkLst>
      <pc:sldChg chg="modSp">
        <pc:chgData name="Pennington, Deana D" userId="510c7cd8-f664-49dd-bb98-8223b9263def" providerId="ADAL" clId="{A8A1FA14-8C2B-6944-ACC7-6B37621148FB}" dt="2018-08-09T19:09:56.878" v="183" actId="20577"/>
        <pc:sldMkLst>
          <pc:docMk/>
          <pc:sldMk cId="2589244900" sldId="262"/>
        </pc:sldMkLst>
        <pc:spChg chg="mod">
          <ac:chgData name="Pennington, Deana D" userId="510c7cd8-f664-49dd-bb98-8223b9263def" providerId="ADAL" clId="{A8A1FA14-8C2B-6944-ACC7-6B37621148FB}" dt="2018-08-09T19:09:56.878" v="183" actId="20577"/>
          <ac:spMkLst>
            <pc:docMk/>
            <pc:sldMk cId="2589244900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1347-803E-C946-8BBC-106195BBB89D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6C6E2-57C3-A843-B422-FB6F3C61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59FC23-DB49-034F-B51E-1EAE917325AA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Frameworks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Dr. Deana Pennington, Associate Professor</a:t>
            </a:r>
          </a:p>
          <a:p>
            <a:pPr>
              <a:spcBef>
                <a:spcPts val="600"/>
              </a:spcBef>
            </a:pPr>
            <a:r>
              <a:rPr lang="en-US" dirty="0"/>
              <a:t>Department of Geological Sciences</a:t>
            </a:r>
          </a:p>
          <a:p>
            <a:pPr>
              <a:spcBef>
                <a:spcPts val="600"/>
              </a:spcBef>
            </a:pPr>
            <a:r>
              <a:rPr lang="en-US" dirty="0"/>
              <a:t>University of Texas at El Paso</a:t>
            </a:r>
          </a:p>
          <a:p>
            <a:r>
              <a:rPr lang="en-US" dirty="0"/>
              <a:t>October 19, 2017</a:t>
            </a:r>
          </a:p>
        </p:txBody>
      </p:sp>
      <p:pic>
        <p:nvPicPr>
          <p:cNvPr id="4" name="Picture 3" descr="EMBeRS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5" y="365699"/>
            <a:ext cx="8552208" cy="1515889"/>
          </a:xfrm>
          <a:prstGeom prst="rect">
            <a:avLst/>
          </a:prstGeom>
        </p:spPr>
      </p:pic>
      <p:pic>
        <p:nvPicPr>
          <p:cNvPr id="6" name="Picture 5" descr="GRIFF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52" y="4719625"/>
            <a:ext cx="3051318" cy="868302"/>
          </a:xfrm>
          <a:prstGeom prst="rect">
            <a:avLst/>
          </a:prstGeom>
        </p:spPr>
      </p:pic>
      <p:pic>
        <p:nvPicPr>
          <p:cNvPr id="7" name="Picture 6" descr="NAU_PrimH_TM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9" y="4574046"/>
            <a:ext cx="2983753" cy="1196159"/>
          </a:xfrm>
          <a:prstGeom prst="rect">
            <a:avLst/>
          </a:prstGeom>
        </p:spPr>
      </p:pic>
      <p:pic>
        <p:nvPicPr>
          <p:cNvPr id="8" name="Picture 7" descr="ncs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47" y="4719625"/>
            <a:ext cx="1975386" cy="868302"/>
          </a:xfrm>
          <a:prstGeom prst="rect">
            <a:avLst/>
          </a:prstGeom>
        </p:spPr>
      </p:pic>
      <p:pic>
        <p:nvPicPr>
          <p:cNvPr id="9" name="Picture 8" descr="nsf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19244"/>
            <a:ext cx="1089933" cy="1096500"/>
          </a:xfrm>
          <a:prstGeom prst="rect">
            <a:avLst/>
          </a:prstGeom>
        </p:spPr>
      </p:pic>
      <p:pic>
        <p:nvPicPr>
          <p:cNvPr id="11" name="Picture 10" descr="UNL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57" y="5982752"/>
            <a:ext cx="1755361" cy="683551"/>
          </a:xfrm>
          <a:prstGeom prst="rect">
            <a:avLst/>
          </a:prstGeom>
        </p:spPr>
      </p:pic>
      <p:pic>
        <p:nvPicPr>
          <p:cNvPr id="12" name="Picture 11" descr="UTEP-logo-medium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99" y="5770206"/>
            <a:ext cx="1366834" cy="11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Simplify with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490" y="2866495"/>
            <a:ext cx="6048376" cy="2725265"/>
          </a:xfrm>
        </p:spPr>
        <p:txBody>
          <a:bodyPr/>
          <a:lstStyle/>
          <a:p>
            <a:r>
              <a:rPr lang="en-US" dirty="0"/>
              <a:t>FIRST: Choose one of the frameworks</a:t>
            </a:r>
          </a:p>
          <a:p>
            <a:r>
              <a:rPr lang="en-US" dirty="0"/>
              <a:t>Work individually to map the items from your mind map from last week into the framework</a:t>
            </a:r>
          </a:p>
          <a:p>
            <a:r>
              <a:rPr lang="en-US" dirty="0"/>
              <a:t> Once you all have organized your thinking, co-create your </a:t>
            </a:r>
            <a:r>
              <a:rPr lang="en-US"/>
              <a:t>final framework.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4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standardized “model” for representing particular kinds of problems</a:t>
            </a:r>
          </a:p>
          <a:p>
            <a:r>
              <a:rPr lang="en-US" dirty="0"/>
              <a:t>Designed to be used by a wide community of researchers and practitioners</a:t>
            </a:r>
          </a:p>
          <a:p>
            <a:r>
              <a:rPr lang="en-US" dirty="0"/>
              <a:t>Permit structured, interdisciplinary reasoning about complex problems</a:t>
            </a:r>
          </a:p>
          <a:p>
            <a:r>
              <a:rPr lang="en-US" dirty="0"/>
              <a:t>A dozen often used frameworks, designed for different purposes</a:t>
            </a:r>
          </a:p>
        </p:txBody>
      </p:sp>
    </p:spTree>
    <p:extLst>
      <p:ext uri="{BB962C8B-B14F-4D97-AF65-F5344CB8AC3E}">
        <p14:creationId xmlns:p14="http://schemas.microsoft.com/office/powerpoint/2010/main" val="71961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Autofit/>
          </a:bodyPr>
          <a:lstStyle/>
          <a:p>
            <a:r>
              <a:rPr lang="en-US" sz="2400" dirty="0"/>
              <a:t>(DPSIR) Drivers-Pressures-States-Impacts-Responses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2070226"/>
            <a:ext cx="6489700" cy="3314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867" y="5961838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European Environmental Agency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200" y="1456267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Policy Choices</a:t>
            </a:r>
          </a:p>
        </p:txBody>
      </p:sp>
    </p:spTree>
    <p:extLst>
      <p:ext uri="{BB962C8B-B14F-4D97-AF65-F5344CB8AC3E}">
        <p14:creationId xmlns:p14="http://schemas.microsoft.com/office/powerpoint/2010/main" val="200518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DPSIR </a:t>
            </a:r>
            <a:r>
              <a:rPr lang="mr-IN" dirty="0"/>
              <a:t>–</a:t>
            </a:r>
            <a:r>
              <a:rPr lang="en-US" dirty="0"/>
              <a:t> Policy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Drivers</a:t>
            </a:r>
            <a:r>
              <a:rPr lang="en-US" dirty="0"/>
              <a:t>: Changes in the social, economic and institutional system that directly or indirectly trigger pressures on the environmental state.</a:t>
            </a:r>
          </a:p>
          <a:p>
            <a:r>
              <a:rPr lang="en-US" b="1" dirty="0">
                <a:solidFill>
                  <a:srgbClr val="0070C0"/>
                </a:solidFill>
              </a:rPr>
              <a:t>Pressures</a:t>
            </a:r>
            <a:r>
              <a:rPr lang="en-US" dirty="0"/>
              <a:t> are the anthropogenic factors inducing environmental change.</a:t>
            </a:r>
          </a:p>
          <a:p>
            <a:r>
              <a:rPr lang="en-US" b="1" dirty="0">
                <a:solidFill>
                  <a:srgbClr val="0070C0"/>
                </a:solidFill>
              </a:rPr>
              <a:t>State:</a:t>
            </a:r>
            <a:r>
              <a:rPr lang="en-US" dirty="0"/>
              <a:t> A specific indicator of environmental change. An attribute of the environment that can be measured.</a:t>
            </a:r>
          </a:p>
          <a:p>
            <a:r>
              <a:rPr lang="en-US" b="1" dirty="0">
                <a:solidFill>
                  <a:srgbClr val="0070C0"/>
                </a:solidFill>
              </a:rPr>
              <a:t>Impacts:</a:t>
            </a:r>
            <a:r>
              <a:rPr lang="en-US" dirty="0"/>
              <a:t> Effects on social, economic, and environmental dimensions caused by the change in state.</a:t>
            </a:r>
          </a:p>
          <a:p>
            <a:r>
              <a:rPr lang="en-US" b="1" dirty="0">
                <a:solidFill>
                  <a:srgbClr val="0070C0"/>
                </a:solidFill>
              </a:rPr>
              <a:t>Response</a:t>
            </a:r>
            <a:r>
              <a:rPr lang="en-US" dirty="0"/>
              <a:t>: Policy actions that are triggered by perception of impacts which attempt to prevent, eliminate, or reduce consequences.</a:t>
            </a:r>
          </a:p>
        </p:txBody>
      </p:sp>
    </p:spTree>
    <p:extLst>
      <p:ext uri="{BB962C8B-B14F-4D97-AF65-F5344CB8AC3E}">
        <p14:creationId xmlns:p14="http://schemas.microsoft.com/office/powerpoint/2010/main" val="14264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Services - </a:t>
            </a:r>
            <a:r>
              <a:rPr lang="en-US" dirty="0" err="1"/>
              <a:t>Ecocentric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463047"/>
            <a:ext cx="6083724" cy="3903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6133" y="4529667"/>
            <a:ext cx="400473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Provisioning: food, crops, spices</a:t>
            </a:r>
          </a:p>
          <a:p>
            <a:r>
              <a:rPr lang="en-US" sz="1600" dirty="0"/>
              <a:t>Regulating: air/water quality, climate</a:t>
            </a:r>
          </a:p>
          <a:p>
            <a:r>
              <a:rPr lang="en-US" sz="1600" dirty="0"/>
              <a:t>Cultural: Recreation, values</a:t>
            </a:r>
          </a:p>
          <a:p>
            <a:endParaRPr lang="en-US" sz="1600" dirty="0"/>
          </a:p>
          <a:p>
            <a:r>
              <a:rPr lang="en-US" sz="1600" dirty="0"/>
              <a:t>Supporting: Environmental processes that make the other 3 categories possible </a:t>
            </a:r>
            <a:r>
              <a:rPr lang="mr-IN" sz="1600" dirty="0"/>
              <a:t>–</a:t>
            </a:r>
            <a:r>
              <a:rPr lang="en-US" sz="1600" dirty="0"/>
              <a:t> primary production, soil 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462" y="2093715"/>
            <a:ext cx="525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Benefits gained from </a:t>
            </a:r>
            <a:r>
              <a:rPr lang="en-US"/>
              <a:t>the natural environment</a:t>
            </a:r>
          </a:p>
        </p:txBody>
      </p:sp>
    </p:spTree>
    <p:extLst>
      <p:ext uri="{BB962C8B-B14F-4D97-AF65-F5344CB8AC3E}">
        <p14:creationId xmlns:p14="http://schemas.microsoft.com/office/powerpoint/2010/main" val="48578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588"/>
            <a:ext cx="8913813" cy="1196011"/>
          </a:xfrm>
        </p:spPr>
        <p:txBody>
          <a:bodyPr>
            <a:normAutofit fontScale="90000"/>
          </a:bodyPr>
          <a:lstStyle/>
          <a:p>
            <a:r>
              <a:rPr lang="en-US" dirty="0"/>
              <a:t>(PPD) Press-Pulse Dynamics Framework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Ecocentric</a:t>
            </a:r>
            <a:r>
              <a:rPr lang="en-US" dirty="0"/>
              <a:t>/Integrative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5" y="2336799"/>
            <a:ext cx="5724622" cy="3598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5533" y="1690468"/>
            <a:ext cx="294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Press: long term change</a:t>
            </a:r>
          </a:p>
          <a:p>
            <a:r>
              <a:rPr lang="en-US" dirty="0"/>
              <a:t>Pulse: short term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5334" y="5994400"/>
            <a:ext cx="467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</a:t>
            </a:r>
            <a:r>
              <a:rPr lang="en-US"/>
              <a:t>Term Ecological Research Network</a:t>
            </a:r>
          </a:p>
        </p:txBody>
      </p:sp>
    </p:spTree>
    <p:extLst>
      <p:ext uri="{BB962C8B-B14F-4D97-AF65-F5344CB8AC3E}">
        <p14:creationId xmlns:p14="http://schemas.microsoft.com/office/powerpoint/2010/main" val="98412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5"/>
            <a:ext cx="8913813" cy="1229877"/>
          </a:xfrm>
        </p:spPr>
        <p:txBody>
          <a:bodyPr>
            <a:normAutofit/>
          </a:bodyPr>
          <a:lstStyle/>
          <a:p>
            <a:r>
              <a:rPr lang="en-US" dirty="0"/>
              <a:t>SES Socio-Ecological Systems </a:t>
            </a:r>
            <a:r>
              <a:rPr lang="mr-IN" dirty="0"/>
              <a:t>–</a:t>
            </a:r>
            <a:r>
              <a:rPr lang="en-US" dirty="0"/>
              <a:t> Policy/Integrative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68" y="1801189"/>
            <a:ext cx="5086351" cy="4381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900" y="294640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Ecological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5733" y="304678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47115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989"/>
            <a:ext cx="8913813" cy="914400"/>
          </a:xfrm>
        </p:spPr>
        <p:txBody>
          <a:bodyPr/>
          <a:lstStyle/>
          <a:p>
            <a:r>
              <a:rPr lang="en-US" dirty="0"/>
              <a:t>SES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8" y="1318588"/>
            <a:ext cx="7599047" cy="51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Material/Energy Flow Analysis (MFA)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Ecocentric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199" y="6139302"/>
            <a:ext cx="488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Stefan </a:t>
            </a:r>
            <a:r>
              <a:rPr lang="en-US" sz="1200" dirty="0" err="1"/>
              <a:t>Pauliuk</a:t>
            </a:r>
            <a:r>
              <a:rPr lang="en-US" sz="1200" dirty="0"/>
              <a:t>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=15695534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2238227"/>
            <a:ext cx="4419601" cy="3029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3"/>
          <a:stretch/>
        </p:blipFill>
        <p:spPr>
          <a:xfrm>
            <a:off x="5308503" y="2238227"/>
            <a:ext cx="2988831" cy="1871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18" y="4557274"/>
            <a:ext cx="4270148" cy="1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16402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680</TotalTime>
  <Words>331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2</vt:lpstr>
      <vt:lpstr>Perception</vt:lpstr>
      <vt:lpstr>Using Frameworks</vt:lpstr>
      <vt:lpstr>Frameworks</vt:lpstr>
      <vt:lpstr>(DPSIR) Drivers-Pressures-States-Impacts-Responses</vt:lpstr>
      <vt:lpstr>DPSIR – Policy Choices</vt:lpstr>
      <vt:lpstr>Ecosystem Services - Ecocentric</vt:lpstr>
      <vt:lpstr>(PPD) Press-Pulse Dynamics Framework – Ecocentric/Integrative</vt:lpstr>
      <vt:lpstr>SES Socio-Ecological Systems – Policy/Integrative</vt:lpstr>
      <vt:lpstr>SES Example</vt:lpstr>
      <vt:lpstr>Material/Energy Flow Analysis (MFA) – Ecocentric</vt:lpstr>
      <vt:lpstr>Activity: Simplify with Frameworks</vt:lpstr>
    </vt:vector>
  </TitlesOfParts>
  <Company>University of Texas at El Paso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UTEP</dc:creator>
  <cp:lastModifiedBy>Pennington, Deana D</cp:lastModifiedBy>
  <cp:revision>51</cp:revision>
  <dcterms:created xsi:type="dcterms:W3CDTF">2016-07-10T17:32:10Z</dcterms:created>
  <dcterms:modified xsi:type="dcterms:W3CDTF">2018-08-09T19:09:58Z</dcterms:modified>
</cp:coreProperties>
</file>